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58" r:id="rId9"/>
    <p:sldId id="268" r:id="rId10"/>
    <p:sldId id="266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EE43-A48A-AE00-120B-07FB7998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60642-28B0-E87D-B0E9-FC37C38E7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ADA51-7F7F-E119-4461-C1040B4D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CED39-009C-30ED-3AA2-1AAF1D07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B8A6-0727-0508-D131-3E7E631C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172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26E7-B6DF-5EA9-3CB7-631A5055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31C4-8E0E-D87D-3702-B6AAD8C27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4C481-0E18-7BC9-A526-0CFA77A8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3CA3-FC61-20DB-8766-BE122744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9C047-9342-30A6-75B4-6041E142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034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FE5F8-0CA2-8C08-81F2-B61E36F24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772F3-46D6-B505-4FB0-8913C2D8D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9ABB1-C2D2-48AD-3BE8-2D220275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3DBF-BBC8-CFC4-6C03-3C8C3585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EF575-6CC3-6E55-298D-32140689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9585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C7CF-0A51-5600-F057-25237D4C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61941-544B-AA73-DE4A-706498B1D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1AEE3-8409-3651-4454-1F308906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99A6D-7ADA-D6D4-7082-77F0753F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E4857-D3E8-C426-C281-54078464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8429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C25E-E84E-51DD-1FC6-E088CE1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1C18D-C9E6-ADEC-61D4-2E61BF47F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13B57-E8E2-90A5-47FC-6251249F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CC06E-4FA4-E84A-EF43-B3CFE5C33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0A0CF-F5F8-6107-6C0F-E99ADC49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6472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8D83-7A9F-33CD-94AA-2B28906A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D33C-C445-F184-9522-0A3BD0085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52EC8-ADD2-867C-A222-7C728E383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D8604-886F-526C-6FEF-79360AB0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CD60F-6BBB-8E39-EA53-144BD2E4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92038-DD26-25C5-5AD9-ED6A9604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6732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4023-435A-9BF8-09D0-CD2BDA35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47062-A008-49A1-02A3-C87AA0199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034FD-D38C-F5D9-CBA1-FB7099B28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71FC8-EED8-51F3-E26E-091EBFC39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DF736-AB29-7D03-A0D0-207DB6710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FCF45-FEEA-BC82-6AB3-CBF44A71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9108B-2C9C-81E4-6B56-C9019E43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01AD2-F853-F2F6-9D94-CDD71F4F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0158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C33D-D787-6316-38B4-EECB6E18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FB668-B1C7-47C8-4485-083AB674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404C9-FAB6-13F5-4A1E-24E67F0C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FDC96-EE5B-E0CD-90E5-1F3A12F5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8551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5EAFD-94DF-76B4-9CC9-889FECB4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01F2A-60D2-7527-3511-D76D005B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98864-EE5B-BBF5-B34C-1AD8B9A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4033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7426-8E65-15E3-DE89-5FDE138E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EAD50-2C63-6756-7F0F-27622E9CF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703A3-84D2-2D6B-415E-2693ADD73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3CC2E-BC79-79E2-E31F-AB01E963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16D55-A9B6-3190-415D-4F3659D2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CFA4A-EADC-543F-3C9C-F91DE1ED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1071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D43B-1B59-EF2B-BA72-3E377188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5AC4A-A74B-E9AF-207E-20E4F7C7F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02511-A08C-4A9E-497D-F771555C9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E4240-A6F7-9107-595F-77B5889B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E469E-6D63-B330-E44D-A6FE3612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CAFBA-792C-2825-3EA7-880BB035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0939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50340-3998-5152-B7CA-2186ABFB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FD1DF-2F8D-563E-89A1-7A4329B4F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56428-DF2D-5BA2-DAB6-11BA6D5D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FA982-80AC-493A-BBA3-5C5C78D3D15D}" type="datetimeFigureOut">
              <a:rPr lang="en-MY" smtClean="0"/>
              <a:t>5/10/2025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6228-CD2B-6788-59B5-C5A7EB7A6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B9736-2F2A-963E-211D-50F95FF9C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0E5C7-CC83-4A70-AADC-0629F45899C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9647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9E692-ACCD-5557-0529-AA3EA64A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60A3A-EE26-A61C-3533-26773DA40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9" b="23561"/>
          <a:stretch>
            <a:fillRect/>
          </a:stretch>
        </p:blipFill>
        <p:spPr>
          <a:xfrm>
            <a:off x="0" y="1519739"/>
            <a:ext cx="12192000" cy="3818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7892E-8919-1033-0E6C-9FBB576BF849}"/>
              </a:ext>
            </a:extLst>
          </p:cNvPr>
          <p:cNvSpPr txBox="1"/>
          <p:nvPr/>
        </p:nvSpPr>
        <p:spPr>
          <a:xfrm>
            <a:off x="142755" y="3625191"/>
            <a:ext cx="787908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MY" sz="7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Thuast Demo" panose="02000800030000000004" pitchFamily="50" charset="0"/>
              </a:rPr>
              <a:t>Boundless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53B1C-0590-30FC-4970-1FCF003ED422}"/>
              </a:ext>
            </a:extLst>
          </p:cNvPr>
          <p:cNvSpPr txBox="1"/>
          <p:nvPr/>
        </p:nvSpPr>
        <p:spPr>
          <a:xfrm>
            <a:off x="142755" y="5583674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latin typeface="Thuast Demo" panose="020008000300000000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Ahmad Elhan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28720-DB88-1E76-E621-4B6E1DD46D11}"/>
              </a:ext>
            </a:extLst>
          </p:cNvPr>
          <p:cNvSpPr txBox="1"/>
          <p:nvPr/>
        </p:nvSpPr>
        <p:spPr>
          <a:xfrm>
            <a:off x="142755" y="595300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latin typeface="Thuast Demo" panose="020008000300000000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Ngoc Thanh Mai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F7FFB-FAA6-3F49-6471-17084A22CCAF}"/>
              </a:ext>
            </a:extLst>
          </p:cNvPr>
          <p:cNvSpPr txBox="1"/>
          <p:nvPr/>
        </p:nvSpPr>
        <p:spPr>
          <a:xfrm>
            <a:off x="9545978" y="535662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MY" dirty="0">
                <a:latin typeface="Thuast Demo" panose="020008000300000000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Jakub </a:t>
            </a:r>
            <a:r>
              <a:rPr lang="en-MY" dirty="0" err="1">
                <a:latin typeface="Thuast Demo" panose="020008000300000000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piwosz</a:t>
            </a:r>
            <a:endParaRPr lang="en-MY" dirty="0">
              <a:latin typeface="Thuast Demo" panose="020008000300000000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C6C04-337A-139A-61D1-BAE2DF292609}"/>
              </a:ext>
            </a:extLst>
          </p:cNvPr>
          <p:cNvSpPr txBox="1"/>
          <p:nvPr/>
        </p:nvSpPr>
        <p:spPr>
          <a:xfrm>
            <a:off x="9182096" y="904994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MY" dirty="0">
                <a:latin typeface="Thuast Demo" panose="020008000300000000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Katie </a:t>
            </a:r>
            <a:r>
              <a:rPr lang="en-MY" dirty="0" err="1">
                <a:latin typeface="Thuast Demo" panose="020008000300000000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mulvihill</a:t>
            </a:r>
            <a:endParaRPr lang="en-MY" dirty="0">
              <a:latin typeface="Thuast Demo" panose="020008000300000000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79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32D84-BFF8-4289-B8CB-85A11599C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A6298B-43F3-A62E-112E-DC40178FD2EE}"/>
              </a:ext>
            </a:extLst>
          </p:cNvPr>
          <p:cNvSpPr/>
          <p:nvPr/>
        </p:nvSpPr>
        <p:spPr>
          <a:xfrm>
            <a:off x="213360" y="259080"/>
            <a:ext cx="11750040" cy="63398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Final Recording">
            <a:hlinkClick r:id="" action="ppaction://media"/>
            <a:extLst>
              <a:ext uri="{FF2B5EF4-FFF2-40B4-BE49-F238E27FC236}">
                <a16:creationId xmlns:a16="http://schemas.microsoft.com/office/drawing/2014/main" id="{4858B275-7D53-B973-F328-B443363E0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" y="259080"/>
            <a:ext cx="11765280" cy="6339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AB0900-515C-B687-05DA-902999A4B954}"/>
              </a:ext>
            </a:extLst>
          </p:cNvPr>
          <p:cNvSpPr/>
          <p:nvPr/>
        </p:nvSpPr>
        <p:spPr>
          <a:xfrm>
            <a:off x="213360" y="259080"/>
            <a:ext cx="4075176" cy="633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MY" sz="4000" b="1" dirty="0">
                <a:solidFill>
                  <a:schemeClr val="tx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KAWAN 67 </a:t>
            </a:r>
          </a:p>
          <a:p>
            <a:r>
              <a:rPr lang="en-MY" i="1" dirty="0">
                <a:solidFill>
                  <a:schemeClr val="tx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Autonomous S.A.C.C Drones</a:t>
            </a:r>
          </a:p>
          <a:p>
            <a:r>
              <a:rPr lang="en-MY" sz="1400" dirty="0">
                <a:solidFill>
                  <a:schemeClr val="tx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Identification Algorithm demonstration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7A4221-F2DD-10A2-F1F1-E01D2590C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3" y="1851454"/>
            <a:ext cx="2892827" cy="1741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6DED8-55E5-F4B1-5722-12AD48670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3" y="3986338"/>
            <a:ext cx="2892827" cy="14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8BF918-8BC7-6211-AAA6-131633B2EF40}"/>
              </a:ext>
            </a:extLst>
          </p:cNvPr>
          <p:cNvSpPr/>
          <p:nvPr/>
        </p:nvSpPr>
        <p:spPr>
          <a:xfrm>
            <a:off x="0" y="259081"/>
            <a:ext cx="12192000" cy="1679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MY" sz="4000" b="1" dirty="0">
                <a:solidFill>
                  <a:schemeClr val="tx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KAWAN 67 </a:t>
            </a:r>
          </a:p>
          <a:p>
            <a:r>
              <a:rPr lang="en-MY" i="1" dirty="0">
                <a:solidFill>
                  <a:schemeClr val="tx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Autonomous S.A.C.C Drones</a:t>
            </a:r>
          </a:p>
          <a:p>
            <a:r>
              <a:rPr lang="en-MY" sz="1400" dirty="0">
                <a:solidFill>
                  <a:schemeClr val="tx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Identification Algorithm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9BAC0-9150-B13F-A24B-69F01A33E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5" y="1556426"/>
            <a:ext cx="6556239" cy="3946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E87D9-4C6C-8544-30FA-49A35318E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17" y="3080696"/>
            <a:ext cx="6439036" cy="32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9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9908E9-1984-27B2-74C5-404324D222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" b="1401"/>
          <a:stretch>
            <a:fillRect/>
          </a:stretch>
        </p:blipFill>
        <p:spPr>
          <a:xfrm>
            <a:off x="-68580" y="-59778"/>
            <a:ext cx="12260580" cy="6917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46418B-D921-2AC9-8BCC-3BCC620BBC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35E4A9-D570-5EF2-A474-512799981067}"/>
              </a:ext>
            </a:extLst>
          </p:cNvPr>
          <p:cNvSpPr/>
          <p:nvPr/>
        </p:nvSpPr>
        <p:spPr>
          <a:xfrm>
            <a:off x="-3728666" y="1617138"/>
            <a:ext cx="3379807" cy="3194613"/>
          </a:xfrm>
          <a:prstGeom prst="ellipse">
            <a:avLst/>
          </a:prstGeom>
          <a:gradFill>
            <a:gsLst>
              <a:gs pos="0">
                <a:srgbClr val="FEFDFE"/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accent1">
                    <a:lumMod val="45000"/>
                    <a:lumOff val="5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>
              <a:rot lat="0" lon="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Thuast Demo" panose="02000800030000000004" pitchFamily="50" charset="0"/>
              </a:rPr>
              <a:t>HELIOS</a:t>
            </a:r>
            <a:endParaRPr lang="en-MY" dirty="0">
              <a:solidFill>
                <a:schemeClr val="tx1"/>
              </a:solidFill>
              <a:latin typeface="Thuast Demo" panose="02000800030000000004" pitchFamily="50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9EE190-8309-9EF4-4998-DBBFCD7162EF}"/>
              </a:ext>
            </a:extLst>
          </p:cNvPr>
          <p:cNvGrpSpPr/>
          <p:nvPr/>
        </p:nvGrpSpPr>
        <p:grpSpPr>
          <a:xfrm>
            <a:off x="6677614" y="2067563"/>
            <a:ext cx="4764161" cy="2225786"/>
            <a:chOff x="6998732" y="1595123"/>
            <a:chExt cx="4764161" cy="22257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B9DFF4-A8E6-F8A3-0943-EF10BC6F5EB6}"/>
                </a:ext>
              </a:extLst>
            </p:cNvPr>
            <p:cNvSpPr txBox="1"/>
            <p:nvPr/>
          </p:nvSpPr>
          <p:spPr>
            <a:xfrm>
              <a:off x="6998732" y="1595123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Vision and Mission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BDD03E-2F0F-D39F-6E51-9A02D249F861}"/>
                </a:ext>
              </a:extLst>
            </p:cNvPr>
            <p:cNvCxnSpPr>
              <a:cxnSpLocks/>
            </p:cNvCxnSpPr>
            <p:nvPr/>
          </p:nvCxnSpPr>
          <p:spPr>
            <a:xfrm>
              <a:off x="7105412" y="2099741"/>
              <a:ext cx="1706880" cy="0"/>
            </a:xfrm>
            <a:prstGeom prst="line">
              <a:avLst/>
            </a:prstGeom>
            <a:ln w="50800">
              <a:solidFill>
                <a:srgbClr val="FEF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383C-4AB7-3737-7875-8F0DD6E0B3BF}"/>
                </a:ext>
              </a:extLst>
            </p:cNvPr>
            <p:cNvSpPr txBox="1"/>
            <p:nvPr/>
          </p:nvSpPr>
          <p:spPr>
            <a:xfrm>
              <a:off x="6998732" y="2343581"/>
              <a:ext cx="476416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Pioneering a new stage of </a:t>
              </a:r>
            </a:p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commercialization.</a:t>
              </a:r>
            </a:p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 </a:t>
              </a:r>
            </a:p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A new economical and scientific </a:t>
              </a:r>
            </a:p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breakthrough, sustainably.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C15722A-D1BE-1F56-EB54-5FD573223D4D}"/>
              </a:ext>
            </a:extLst>
          </p:cNvPr>
          <p:cNvGrpSpPr/>
          <p:nvPr/>
        </p:nvGrpSpPr>
        <p:grpSpPr>
          <a:xfrm>
            <a:off x="-3782655" y="-1697696"/>
            <a:ext cx="9840555" cy="9599417"/>
            <a:chOff x="-3782655" y="-1697696"/>
            <a:chExt cx="9840555" cy="959941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FEC9656-B480-E9E9-5FEB-17CB7002B4FC}"/>
                </a:ext>
              </a:extLst>
            </p:cNvPr>
            <p:cNvGrpSpPr/>
            <p:nvPr/>
          </p:nvGrpSpPr>
          <p:grpSpPr>
            <a:xfrm>
              <a:off x="-3782655" y="-1697696"/>
              <a:ext cx="9840555" cy="9599417"/>
              <a:chOff x="-3782655" y="-1697696"/>
              <a:chExt cx="9840555" cy="959941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EFAF177-7964-85A5-7ED1-DA3C1F59E8EF}"/>
                  </a:ext>
                </a:extLst>
              </p:cNvPr>
              <p:cNvGrpSpPr/>
              <p:nvPr/>
            </p:nvGrpSpPr>
            <p:grpSpPr>
              <a:xfrm>
                <a:off x="-3782655" y="-1697696"/>
                <a:ext cx="9840555" cy="9599417"/>
                <a:chOff x="-3782655" y="-1697696"/>
                <a:chExt cx="9840555" cy="959941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1BE5DDE-C74C-0F48-09FC-F8E282763621}"/>
                    </a:ext>
                  </a:extLst>
                </p:cNvPr>
                <p:cNvGrpSpPr/>
                <p:nvPr/>
              </p:nvGrpSpPr>
              <p:grpSpPr>
                <a:xfrm rot="2138111">
                  <a:off x="-3782655" y="-1697696"/>
                  <a:ext cx="9840555" cy="9599417"/>
                  <a:chOff x="-3603585" y="-1697696"/>
                  <a:chExt cx="9840555" cy="9599417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4B375EFC-0974-CE52-2EA7-99C709E03F84}"/>
                      </a:ext>
                    </a:extLst>
                  </p:cNvPr>
                  <p:cNvSpPr/>
                  <p:nvPr/>
                </p:nvSpPr>
                <p:spPr>
                  <a:xfrm>
                    <a:off x="-3603585" y="-1697696"/>
                    <a:ext cx="9699585" cy="9599417"/>
                  </a:xfrm>
                  <a:prstGeom prst="ellipse">
                    <a:avLst/>
                  </a:prstGeom>
                  <a:noFill/>
                  <a:ln>
                    <a:gradFill>
                      <a:gsLst>
                        <a:gs pos="0">
                          <a:srgbClr val="FEFDFE">
                            <a:alpha val="0"/>
                          </a:srgb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33B2B43A-18D1-3370-6F0D-4BAA28904B46}"/>
                      </a:ext>
                    </a:extLst>
                  </p:cNvPr>
                  <p:cNvSpPr/>
                  <p:nvPr/>
                </p:nvSpPr>
                <p:spPr>
                  <a:xfrm>
                    <a:off x="5048250" y="213719"/>
                    <a:ext cx="411480" cy="3860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8BBEE646-BA6F-0758-EF50-0E2A07CC7EDF}"/>
                      </a:ext>
                    </a:extLst>
                  </p:cNvPr>
                  <p:cNvSpPr/>
                  <p:nvPr/>
                </p:nvSpPr>
                <p:spPr>
                  <a:xfrm>
                    <a:off x="5787390" y="1886935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A7AB82FA-8DA8-C3C9-24BB-C58E553C8E01}"/>
                      </a:ext>
                    </a:extLst>
                  </p:cNvPr>
                  <p:cNvSpPr/>
                  <p:nvPr/>
                </p:nvSpPr>
                <p:spPr>
                  <a:xfrm>
                    <a:off x="5825490" y="3773870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5534B4F4-496B-AEF4-E7EB-8B9EBE3261B4}"/>
                      </a:ext>
                    </a:extLst>
                  </p:cNvPr>
                  <p:cNvSpPr/>
                  <p:nvPr/>
                </p:nvSpPr>
                <p:spPr>
                  <a:xfrm>
                    <a:off x="5200650" y="5353587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69DDADAF-DF7E-9456-E58F-687AE8D7D741}"/>
                      </a:ext>
                    </a:extLst>
                  </p:cNvPr>
                  <p:cNvSpPr/>
                  <p:nvPr/>
                </p:nvSpPr>
                <p:spPr>
                  <a:xfrm>
                    <a:off x="4241783" y="6471920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2810321-2042-E1FA-5846-5502985B8FB6}"/>
                    </a:ext>
                  </a:extLst>
                </p:cNvPr>
                <p:cNvSpPr txBox="1"/>
                <p:nvPr/>
              </p:nvSpPr>
              <p:spPr>
                <a:xfrm>
                  <a:off x="4817164" y="3029779"/>
                  <a:ext cx="873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Ethos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56CBF6-F22C-22BA-7EAD-21F8DE226413}"/>
                    </a:ext>
                  </a:extLst>
                </p:cNvPr>
                <p:cNvSpPr txBox="1"/>
                <p:nvPr/>
              </p:nvSpPr>
              <p:spPr>
                <a:xfrm rot="1717646">
                  <a:off x="4273756" y="4439046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Problem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C88FA-104A-9EDB-DC4D-40A892A56315}"/>
                    </a:ext>
                  </a:extLst>
                </p:cNvPr>
                <p:cNvSpPr txBox="1"/>
                <p:nvPr/>
              </p:nvSpPr>
              <p:spPr>
                <a:xfrm rot="2869494">
                  <a:off x="3351953" y="5692394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Why Us?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4062987-9547-6C26-CFEE-F452A44A48D2}"/>
                  </a:ext>
                </a:extLst>
              </p:cNvPr>
              <p:cNvSpPr txBox="1"/>
              <p:nvPr/>
            </p:nvSpPr>
            <p:spPr>
              <a:xfrm rot="4371839">
                <a:off x="2092297" y="6274746"/>
                <a:ext cx="11496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Phased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Revenue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Model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8F955D-C630-5967-6F8B-4949D9FAC21C}"/>
                </a:ext>
              </a:extLst>
            </p:cNvPr>
            <p:cNvSpPr txBox="1"/>
            <p:nvPr/>
          </p:nvSpPr>
          <p:spPr>
            <a:xfrm rot="4929999">
              <a:off x="903812" y="6837030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Outlook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4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35599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9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AEBFD-5E99-0E38-BFDA-A595435AD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21E765-D461-BDFE-5F05-B177C5D87F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" b="1401"/>
          <a:stretch>
            <a:fillRect/>
          </a:stretch>
        </p:blipFill>
        <p:spPr>
          <a:xfrm>
            <a:off x="-68580" y="-59778"/>
            <a:ext cx="12260580" cy="6917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C8A4B9-8F25-7D2E-ECE9-92AF4B4349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9AC546-5A69-FB56-9FA7-A63580C6CAB5}"/>
              </a:ext>
            </a:extLst>
          </p:cNvPr>
          <p:cNvSpPr/>
          <p:nvPr/>
        </p:nvSpPr>
        <p:spPr>
          <a:xfrm>
            <a:off x="601449" y="1617138"/>
            <a:ext cx="3379807" cy="3194613"/>
          </a:xfrm>
          <a:prstGeom prst="ellipse">
            <a:avLst/>
          </a:prstGeom>
          <a:gradFill>
            <a:gsLst>
              <a:gs pos="0">
                <a:srgbClr val="FEFDFE"/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accent1">
                    <a:lumMod val="45000"/>
                    <a:lumOff val="5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>
              <a:rot lat="0" lon="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Thuast Demo" panose="02000800030000000004" pitchFamily="50" charset="0"/>
              </a:rPr>
              <a:t>HELIOS</a:t>
            </a:r>
            <a:endParaRPr lang="en-MY" sz="3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B94B8E-637E-6C92-B791-A8FDCB55BF13}"/>
              </a:ext>
            </a:extLst>
          </p:cNvPr>
          <p:cNvGrpSpPr/>
          <p:nvPr/>
        </p:nvGrpSpPr>
        <p:grpSpPr>
          <a:xfrm>
            <a:off x="6645900" y="2082065"/>
            <a:ext cx="4764161" cy="2225786"/>
            <a:chOff x="6883694" y="1373298"/>
            <a:chExt cx="4764161" cy="22257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AB4E19-FDC9-5E9E-106B-BB8CAD2D654E}"/>
                </a:ext>
              </a:extLst>
            </p:cNvPr>
            <p:cNvSpPr txBox="1"/>
            <p:nvPr/>
          </p:nvSpPr>
          <p:spPr>
            <a:xfrm>
              <a:off x="6883694" y="1373298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Problem Statement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027268-F9A7-A4D9-6A38-A30CB430FA8D}"/>
                </a:ext>
              </a:extLst>
            </p:cNvPr>
            <p:cNvCxnSpPr>
              <a:cxnSpLocks/>
            </p:cNvCxnSpPr>
            <p:nvPr/>
          </p:nvCxnSpPr>
          <p:spPr>
            <a:xfrm>
              <a:off x="6990374" y="1877916"/>
              <a:ext cx="1706880" cy="0"/>
            </a:xfrm>
            <a:prstGeom prst="line">
              <a:avLst/>
            </a:prstGeom>
            <a:ln w="50800">
              <a:solidFill>
                <a:srgbClr val="FEF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BF96C2-E499-9BF3-7FEF-8F41D006C1C4}"/>
                </a:ext>
              </a:extLst>
            </p:cNvPr>
            <p:cNvSpPr txBox="1"/>
            <p:nvPr/>
          </p:nvSpPr>
          <p:spPr>
            <a:xfrm>
              <a:off x="6883694" y="2121756"/>
              <a:ext cx="476416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LEO prospected for commercialization.</a:t>
              </a:r>
            </a:p>
            <a:p>
              <a:endParaRPr lang="en-MY" dirty="0">
                <a:solidFill>
                  <a:schemeClr val="bg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endParaRPr>
            </a:p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However, there no plans to further industrialize the space.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1C75E2-15B5-97A8-A44D-18437FA24362}"/>
              </a:ext>
            </a:extLst>
          </p:cNvPr>
          <p:cNvGrpSpPr/>
          <p:nvPr/>
        </p:nvGrpSpPr>
        <p:grpSpPr>
          <a:xfrm rot="20033924">
            <a:off x="-3782655" y="-1697696"/>
            <a:ext cx="9840555" cy="9599417"/>
            <a:chOff x="-3782655" y="-1697696"/>
            <a:chExt cx="9840555" cy="95994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85ABB0A-964C-CD81-F777-4EF942ED8359}"/>
                </a:ext>
              </a:extLst>
            </p:cNvPr>
            <p:cNvGrpSpPr/>
            <p:nvPr/>
          </p:nvGrpSpPr>
          <p:grpSpPr>
            <a:xfrm>
              <a:off x="-3782655" y="-1697696"/>
              <a:ext cx="9840555" cy="9599417"/>
              <a:chOff x="-3782655" y="-1697696"/>
              <a:chExt cx="9840555" cy="95994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D82E9E6-5B93-A74E-68DE-DEB3B19FA1DA}"/>
                  </a:ext>
                </a:extLst>
              </p:cNvPr>
              <p:cNvGrpSpPr/>
              <p:nvPr/>
            </p:nvGrpSpPr>
            <p:grpSpPr>
              <a:xfrm>
                <a:off x="-3782655" y="-1697696"/>
                <a:ext cx="9840555" cy="9599417"/>
                <a:chOff x="-3782655" y="-1697696"/>
                <a:chExt cx="9840555" cy="959941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0293AD4-AFBF-5612-4CB4-18C05010C0C2}"/>
                    </a:ext>
                  </a:extLst>
                </p:cNvPr>
                <p:cNvGrpSpPr/>
                <p:nvPr/>
              </p:nvGrpSpPr>
              <p:grpSpPr>
                <a:xfrm rot="2138111">
                  <a:off x="-3782655" y="-1697696"/>
                  <a:ext cx="9840555" cy="9599417"/>
                  <a:chOff x="-3603585" y="-1697696"/>
                  <a:chExt cx="9840555" cy="9599417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4304C1E7-3593-8D75-6FB8-E3A795086A8B}"/>
                      </a:ext>
                    </a:extLst>
                  </p:cNvPr>
                  <p:cNvSpPr/>
                  <p:nvPr/>
                </p:nvSpPr>
                <p:spPr>
                  <a:xfrm>
                    <a:off x="-3603585" y="-1697696"/>
                    <a:ext cx="9699585" cy="9599417"/>
                  </a:xfrm>
                  <a:prstGeom prst="ellipse">
                    <a:avLst/>
                  </a:prstGeom>
                  <a:noFill/>
                  <a:ln>
                    <a:gradFill>
                      <a:gsLst>
                        <a:gs pos="0">
                          <a:srgbClr val="FEFDFE">
                            <a:alpha val="0"/>
                          </a:srgb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F83100BB-0B10-DC95-EBAC-4959683B7550}"/>
                      </a:ext>
                    </a:extLst>
                  </p:cNvPr>
                  <p:cNvSpPr/>
                  <p:nvPr/>
                </p:nvSpPr>
                <p:spPr>
                  <a:xfrm>
                    <a:off x="5048250" y="213719"/>
                    <a:ext cx="411480" cy="386080"/>
                  </a:xfrm>
                  <a:prstGeom prst="ellipse">
                    <a:avLst/>
                  </a:prstGeom>
                  <a:solidFill>
                    <a:srgbClr val="FEFD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C0AB368D-13FC-1BE7-B6F9-B2E71A5A260C}"/>
                      </a:ext>
                    </a:extLst>
                  </p:cNvPr>
                  <p:cNvSpPr/>
                  <p:nvPr/>
                </p:nvSpPr>
                <p:spPr>
                  <a:xfrm>
                    <a:off x="5787390" y="1886935"/>
                    <a:ext cx="411480" cy="3860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C9899B1B-1D8C-FD60-01B4-BA40EE450532}"/>
                      </a:ext>
                    </a:extLst>
                  </p:cNvPr>
                  <p:cNvSpPr/>
                  <p:nvPr/>
                </p:nvSpPr>
                <p:spPr>
                  <a:xfrm>
                    <a:off x="5825490" y="3773870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34277D5A-A67C-A961-3E33-1850EED7BC65}"/>
                      </a:ext>
                    </a:extLst>
                  </p:cNvPr>
                  <p:cNvSpPr/>
                  <p:nvPr/>
                </p:nvSpPr>
                <p:spPr>
                  <a:xfrm>
                    <a:off x="5200650" y="5353587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9BD277E5-0130-DA9C-8BDE-13BF10B59A3D}"/>
                      </a:ext>
                    </a:extLst>
                  </p:cNvPr>
                  <p:cNvSpPr/>
                  <p:nvPr/>
                </p:nvSpPr>
                <p:spPr>
                  <a:xfrm>
                    <a:off x="4241783" y="6471920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554FB8D-FD1E-2B23-4F72-9D053543BC1E}"/>
                    </a:ext>
                  </a:extLst>
                </p:cNvPr>
                <p:cNvSpPr txBox="1"/>
                <p:nvPr/>
              </p:nvSpPr>
              <p:spPr>
                <a:xfrm>
                  <a:off x="4817164" y="3029779"/>
                  <a:ext cx="873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Ethos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81091AE-BA42-066D-62E7-FE0D8C137660}"/>
                    </a:ext>
                  </a:extLst>
                </p:cNvPr>
                <p:cNvSpPr txBox="1"/>
                <p:nvPr/>
              </p:nvSpPr>
              <p:spPr>
                <a:xfrm rot="1717646">
                  <a:off x="4273756" y="4439046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Problem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40C1987-09F5-1E50-0F06-77F9E284BE8F}"/>
                    </a:ext>
                  </a:extLst>
                </p:cNvPr>
                <p:cNvSpPr txBox="1"/>
                <p:nvPr/>
              </p:nvSpPr>
              <p:spPr>
                <a:xfrm rot="2869494">
                  <a:off x="3351953" y="5692394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Why Us?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991BAD-8A82-963C-E7DC-09FD240197C0}"/>
                  </a:ext>
                </a:extLst>
              </p:cNvPr>
              <p:cNvSpPr txBox="1"/>
              <p:nvPr/>
            </p:nvSpPr>
            <p:spPr>
              <a:xfrm rot="4371839">
                <a:off x="2092297" y="6274746"/>
                <a:ext cx="11496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Phased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Revenue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Model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C8FD17-7D27-A9B8-EE2C-A252D1466E82}"/>
                </a:ext>
              </a:extLst>
            </p:cNvPr>
            <p:cNvSpPr txBox="1"/>
            <p:nvPr/>
          </p:nvSpPr>
          <p:spPr>
            <a:xfrm rot="4929999">
              <a:off x="903812" y="6837030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Outlook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55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DCBC4-5591-E8E3-D8B6-39C4BE5DD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34FC45B-708D-0D66-A371-018389D6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" b="1401"/>
          <a:stretch>
            <a:fillRect/>
          </a:stretch>
        </p:blipFill>
        <p:spPr>
          <a:xfrm>
            <a:off x="-68580" y="-59778"/>
            <a:ext cx="12260580" cy="6917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84829A-DBD5-FCB9-F520-CDA181026A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DF2EF3-450A-8D39-0B31-EC6B54F9F2BA}"/>
              </a:ext>
            </a:extLst>
          </p:cNvPr>
          <p:cNvSpPr/>
          <p:nvPr/>
        </p:nvSpPr>
        <p:spPr>
          <a:xfrm>
            <a:off x="601449" y="1617138"/>
            <a:ext cx="3379807" cy="3194613"/>
          </a:xfrm>
          <a:prstGeom prst="ellipse">
            <a:avLst/>
          </a:prstGeom>
          <a:gradFill>
            <a:gsLst>
              <a:gs pos="0">
                <a:srgbClr val="FEFDFE"/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accent1">
                    <a:lumMod val="45000"/>
                    <a:lumOff val="5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>
              <a:rot lat="0" lon="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Thuast Demo" panose="02000800030000000004" pitchFamily="50" charset="0"/>
              </a:rPr>
              <a:t>HELIOS</a:t>
            </a:r>
            <a:endParaRPr lang="en-MY" sz="36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7B1DAF-BDCC-67EA-79F8-036AF2E09B38}"/>
              </a:ext>
            </a:extLst>
          </p:cNvPr>
          <p:cNvGrpSpPr/>
          <p:nvPr/>
        </p:nvGrpSpPr>
        <p:grpSpPr>
          <a:xfrm>
            <a:off x="6631315" y="2072047"/>
            <a:ext cx="4764161" cy="1671788"/>
            <a:chOff x="6907120" y="2072047"/>
            <a:chExt cx="4764161" cy="16717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77EF89-627B-0985-6D7F-4DAE7DE5FD1F}"/>
                </a:ext>
              </a:extLst>
            </p:cNvPr>
            <p:cNvSpPr txBox="1"/>
            <p:nvPr/>
          </p:nvSpPr>
          <p:spPr>
            <a:xfrm>
              <a:off x="6907120" y="2072047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Why Us?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6F99440-E496-52AC-7CEB-A8A8CFA967FD}"/>
                </a:ext>
              </a:extLst>
            </p:cNvPr>
            <p:cNvCxnSpPr>
              <a:cxnSpLocks/>
            </p:cNvCxnSpPr>
            <p:nvPr/>
          </p:nvCxnSpPr>
          <p:spPr>
            <a:xfrm>
              <a:off x="7013800" y="2576665"/>
              <a:ext cx="1706880" cy="0"/>
            </a:xfrm>
            <a:prstGeom prst="line">
              <a:avLst/>
            </a:prstGeom>
            <a:ln w="50800">
              <a:solidFill>
                <a:srgbClr val="FEF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C35663-B5CA-2823-0643-173F1352A9D5}"/>
                </a:ext>
              </a:extLst>
            </p:cNvPr>
            <p:cNvSpPr txBox="1"/>
            <p:nvPr/>
          </p:nvSpPr>
          <p:spPr>
            <a:xfrm>
              <a:off x="6907120" y="2820505"/>
              <a:ext cx="4764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Circular space economy.</a:t>
              </a:r>
            </a:p>
            <a:p>
              <a:endParaRPr lang="en-MY" dirty="0">
                <a:solidFill>
                  <a:schemeClr val="bg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endParaRPr>
            </a:p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Scalable facilities.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D2A513-B585-3ABA-0041-E081BF91B3F0}"/>
              </a:ext>
            </a:extLst>
          </p:cNvPr>
          <p:cNvGrpSpPr/>
          <p:nvPr/>
        </p:nvGrpSpPr>
        <p:grpSpPr>
          <a:xfrm rot="18780505">
            <a:off x="-3782655" y="-1697696"/>
            <a:ext cx="9840555" cy="9599417"/>
            <a:chOff x="-3782655" y="-1697696"/>
            <a:chExt cx="9840555" cy="95994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CC92E0-294B-8AF2-E40D-CD85BC73D293}"/>
                </a:ext>
              </a:extLst>
            </p:cNvPr>
            <p:cNvGrpSpPr/>
            <p:nvPr/>
          </p:nvGrpSpPr>
          <p:grpSpPr>
            <a:xfrm>
              <a:off x="-3782655" y="-1697696"/>
              <a:ext cx="9840555" cy="9599417"/>
              <a:chOff x="-3782655" y="-1697696"/>
              <a:chExt cx="9840555" cy="95994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BCB0D1A-86D6-B5AC-1A5C-100F5D0D6F88}"/>
                  </a:ext>
                </a:extLst>
              </p:cNvPr>
              <p:cNvGrpSpPr/>
              <p:nvPr/>
            </p:nvGrpSpPr>
            <p:grpSpPr>
              <a:xfrm>
                <a:off x="-3782655" y="-1697696"/>
                <a:ext cx="9840555" cy="9599417"/>
                <a:chOff x="-3782655" y="-1697696"/>
                <a:chExt cx="9840555" cy="959941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ECC16C58-5536-B749-2269-D218D2557F03}"/>
                    </a:ext>
                  </a:extLst>
                </p:cNvPr>
                <p:cNvGrpSpPr/>
                <p:nvPr/>
              </p:nvGrpSpPr>
              <p:grpSpPr>
                <a:xfrm rot="2138111">
                  <a:off x="-3782655" y="-1697696"/>
                  <a:ext cx="9840555" cy="9599417"/>
                  <a:chOff x="-3603585" y="-1697696"/>
                  <a:chExt cx="9840555" cy="9599417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2EA8B53-6537-B71C-BEE2-42EC90C4FD0F}"/>
                      </a:ext>
                    </a:extLst>
                  </p:cNvPr>
                  <p:cNvSpPr/>
                  <p:nvPr/>
                </p:nvSpPr>
                <p:spPr>
                  <a:xfrm>
                    <a:off x="-3603585" y="-1697696"/>
                    <a:ext cx="9699585" cy="9599417"/>
                  </a:xfrm>
                  <a:prstGeom prst="ellipse">
                    <a:avLst/>
                  </a:prstGeom>
                  <a:noFill/>
                  <a:ln>
                    <a:gradFill>
                      <a:gsLst>
                        <a:gs pos="0">
                          <a:srgbClr val="FEFDFE">
                            <a:alpha val="0"/>
                          </a:srgb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7255FA7-FB30-58AF-F8FE-E7D0B1DF6AC6}"/>
                      </a:ext>
                    </a:extLst>
                  </p:cNvPr>
                  <p:cNvSpPr/>
                  <p:nvPr/>
                </p:nvSpPr>
                <p:spPr>
                  <a:xfrm>
                    <a:off x="5048250" y="213719"/>
                    <a:ext cx="411480" cy="386080"/>
                  </a:xfrm>
                  <a:prstGeom prst="ellipse">
                    <a:avLst/>
                  </a:prstGeom>
                  <a:solidFill>
                    <a:srgbClr val="FEFD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305A199-C09F-2FB6-C168-19398AA96CAD}"/>
                      </a:ext>
                    </a:extLst>
                  </p:cNvPr>
                  <p:cNvSpPr/>
                  <p:nvPr/>
                </p:nvSpPr>
                <p:spPr>
                  <a:xfrm>
                    <a:off x="5787390" y="1886935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09D60910-CC02-986D-D620-1633D3406E8F}"/>
                      </a:ext>
                    </a:extLst>
                  </p:cNvPr>
                  <p:cNvSpPr/>
                  <p:nvPr/>
                </p:nvSpPr>
                <p:spPr>
                  <a:xfrm>
                    <a:off x="5825490" y="3773870"/>
                    <a:ext cx="411480" cy="3860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A5B40187-17DF-9104-9339-4607BDE07B71}"/>
                      </a:ext>
                    </a:extLst>
                  </p:cNvPr>
                  <p:cNvSpPr/>
                  <p:nvPr/>
                </p:nvSpPr>
                <p:spPr>
                  <a:xfrm>
                    <a:off x="5200650" y="5353587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AD4E0D97-CFD7-C421-48C8-43E0EB3A0A3A}"/>
                      </a:ext>
                    </a:extLst>
                  </p:cNvPr>
                  <p:cNvSpPr/>
                  <p:nvPr/>
                </p:nvSpPr>
                <p:spPr>
                  <a:xfrm>
                    <a:off x="4241783" y="6471920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7F258B6-DFC8-F751-12DC-9FB83C4C9D95}"/>
                    </a:ext>
                  </a:extLst>
                </p:cNvPr>
                <p:cNvSpPr txBox="1"/>
                <p:nvPr/>
              </p:nvSpPr>
              <p:spPr>
                <a:xfrm>
                  <a:off x="4817164" y="3029779"/>
                  <a:ext cx="873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Ethos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18AA9FD-E02B-1CE7-8ACE-6856E1DAB05B}"/>
                    </a:ext>
                  </a:extLst>
                </p:cNvPr>
                <p:cNvSpPr txBox="1"/>
                <p:nvPr/>
              </p:nvSpPr>
              <p:spPr>
                <a:xfrm rot="1717646">
                  <a:off x="4273756" y="4439046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Problem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9AF9F2-9452-2CF3-308E-A1BB3B31C12C}"/>
                    </a:ext>
                  </a:extLst>
                </p:cNvPr>
                <p:cNvSpPr txBox="1"/>
                <p:nvPr/>
              </p:nvSpPr>
              <p:spPr>
                <a:xfrm rot="2869494">
                  <a:off x="3351953" y="5692394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Why Us?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0E5DD5-55FA-3B1F-9422-9075386C2E38}"/>
                  </a:ext>
                </a:extLst>
              </p:cNvPr>
              <p:cNvSpPr txBox="1"/>
              <p:nvPr/>
            </p:nvSpPr>
            <p:spPr>
              <a:xfrm rot="4371839">
                <a:off x="2092297" y="6274746"/>
                <a:ext cx="11496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Phased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Revenue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Model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FF6C97-B0FD-1B8A-A000-71FB33633E2C}"/>
                </a:ext>
              </a:extLst>
            </p:cNvPr>
            <p:cNvSpPr txBox="1"/>
            <p:nvPr/>
          </p:nvSpPr>
          <p:spPr>
            <a:xfrm rot="4929999">
              <a:off x="903812" y="6837030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Outlook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39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8C8E5-60D2-0314-1A84-07FAB82F4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FEECE8-65D9-7480-9156-522877B9D1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" b="1401"/>
          <a:stretch>
            <a:fillRect/>
          </a:stretch>
        </p:blipFill>
        <p:spPr>
          <a:xfrm>
            <a:off x="-68580" y="-59778"/>
            <a:ext cx="12260580" cy="6917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167A83-A704-FD33-F007-EFF0682392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966CC4-2FA0-318F-E7AC-6F5C2E6510F6}"/>
              </a:ext>
            </a:extLst>
          </p:cNvPr>
          <p:cNvSpPr/>
          <p:nvPr/>
        </p:nvSpPr>
        <p:spPr>
          <a:xfrm>
            <a:off x="601449" y="1617138"/>
            <a:ext cx="3379807" cy="3194613"/>
          </a:xfrm>
          <a:prstGeom prst="ellipse">
            <a:avLst/>
          </a:prstGeom>
          <a:gradFill>
            <a:gsLst>
              <a:gs pos="0">
                <a:srgbClr val="FEFDFE"/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accent1">
                    <a:lumMod val="45000"/>
                    <a:lumOff val="5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>
              <a:rot lat="0" lon="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Thuast Demo" panose="02000800030000000004" pitchFamily="50" charset="0"/>
              </a:rPr>
              <a:t>HELIOS</a:t>
            </a:r>
            <a:endParaRPr lang="en-MY" sz="3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79EF9-789E-B98C-F0E8-3159C3094A10}"/>
              </a:ext>
            </a:extLst>
          </p:cNvPr>
          <p:cNvGrpSpPr/>
          <p:nvPr/>
        </p:nvGrpSpPr>
        <p:grpSpPr>
          <a:xfrm>
            <a:off x="6717489" y="2054492"/>
            <a:ext cx="4764161" cy="2502784"/>
            <a:chOff x="6681516" y="2105491"/>
            <a:chExt cx="4764161" cy="25027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8DF726-C9BC-ECA2-FC7F-0B65CFC0518C}"/>
                </a:ext>
              </a:extLst>
            </p:cNvPr>
            <p:cNvSpPr txBox="1"/>
            <p:nvPr/>
          </p:nvSpPr>
          <p:spPr>
            <a:xfrm>
              <a:off x="6681516" y="2105491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Phased Revenue Model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91419E-6E5D-6B16-7D39-A8B68B5D4258}"/>
                </a:ext>
              </a:extLst>
            </p:cNvPr>
            <p:cNvCxnSpPr>
              <a:cxnSpLocks/>
            </p:cNvCxnSpPr>
            <p:nvPr/>
          </p:nvCxnSpPr>
          <p:spPr>
            <a:xfrm>
              <a:off x="6788196" y="2610109"/>
              <a:ext cx="1706880" cy="0"/>
            </a:xfrm>
            <a:prstGeom prst="line">
              <a:avLst/>
            </a:prstGeom>
            <a:ln w="50800">
              <a:solidFill>
                <a:srgbClr val="FEF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344CE5-A56C-ED5A-3245-E7BEF0D9B0EC}"/>
                </a:ext>
              </a:extLst>
            </p:cNvPr>
            <p:cNvSpPr txBox="1"/>
            <p:nvPr/>
          </p:nvSpPr>
          <p:spPr>
            <a:xfrm>
              <a:off x="6681516" y="2853949"/>
              <a:ext cx="476416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HELIOS space station is a phased venture. 3 main phases initializes each new milestone Boundless has set to achieve the goal of a commercial low-earth orbit.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2006E9-2816-D23A-8DDA-722E7CFAD606}"/>
              </a:ext>
            </a:extLst>
          </p:cNvPr>
          <p:cNvGrpSpPr/>
          <p:nvPr/>
        </p:nvGrpSpPr>
        <p:grpSpPr>
          <a:xfrm rot="17306498">
            <a:off x="-3782655" y="-1697696"/>
            <a:ext cx="9840555" cy="9599417"/>
            <a:chOff x="-3782655" y="-1697696"/>
            <a:chExt cx="9840555" cy="95994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AEB023-EB19-D920-40CC-AD4FDCECF872}"/>
                </a:ext>
              </a:extLst>
            </p:cNvPr>
            <p:cNvGrpSpPr/>
            <p:nvPr/>
          </p:nvGrpSpPr>
          <p:grpSpPr>
            <a:xfrm>
              <a:off x="-3782655" y="-1697696"/>
              <a:ext cx="9840555" cy="9599417"/>
              <a:chOff x="-3782655" y="-1697696"/>
              <a:chExt cx="9840555" cy="95994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3B20EF3-E91C-6B19-7EEC-9E3C8EEBFE91}"/>
                  </a:ext>
                </a:extLst>
              </p:cNvPr>
              <p:cNvGrpSpPr/>
              <p:nvPr/>
            </p:nvGrpSpPr>
            <p:grpSpPr>
              <a:xfrm>
                <a:off x="-3782655" y="-1697696"/>
                <a:ext cx="9840555" cy="9599417"/>
                <a:chOff x="-3782655" y="-1697696"/>
                <a:chExt cx="9840555" cy="959941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39A7A13-8E3F-2BD3-FF6E-A2E9EAA1B3BD}"/>
                    </a:ext>
                  </a:extLst>
                </p:cNvPr>
                <p:cNvGrpSpPr/>
                <p:nvPr/>
              </p:nvGrpSpPr>
              <p:grpSpPr>
                <a:xfrm rot="2138111">
                  <a:off x="-3782655" y="-1697696"/>
                  <a:ext cx="9840555" cy="9599417"/>
                  <a:chOff x="-3603585" y="-1697696"/>
                  <a:chExt cx="9840555" cy="9599417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C235B0B-1E16-D045-3243-428C095811F1}"/>
                      </a:ext>
                    </a:extLst>
                  </p:cNvPr>
                  <p:cNvSpPr/>
                  <p:nvPr/>
                </p:nvSpPr>
                <p:spPr>
                  <a:xfrm>
                    <a:off x="-3603585" y="-1697696"/>
                    <a:ext cx="9699585" cy="9599417"/>
                  </a:xfrm>
                  <a:prstGeom prst="ellipse">
                    <a:avLst/>
                  </a:prstGeom>
                  <a:noFill/>
                  <a:ln>
                    <a:gradFill>
                      <a:gsLst>
                        <a:gs pos="0">
                          <a:srgbClr val="FEFDFE">
                            <a:alpha val="0"/>
                          </a:srgb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FC31731-6333-42D7-AEE5-E9DFF24F1A82}"/>
                      </a:ext>
                    </a:extLst>
                  </p:cNvPr>
                  <p:cNvSpPr/>
                  <p:nvPr/>
                </p:nvSpPr>
                <p:spPr>
                  <a:xfrm>
                    <a:off x="5048250" y="213719"/>
                    <a:ext cx="411480" cy="386080"/>
                  </a:xfrm>
                  <a:prstGeom prst="ellipse">
                    <a:avLst/>
                  </a:prstGeom>
                  <a:solidFill>
                    <a:srgbClr val="FEFD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E770695-DB88-FA4C-7F8D-D900A2E3FD15}"/>
                      </a:ext>
                    </a:extLst>
                  </p:cNvPr>
                  <p:cNvSpPr/>
                  <p:nvPr/>
                </p:nvSpPr>
                <p:spPr>
                  <a:xfrm>
                    <a:off x="5787390" y="1886935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DC6271C2-5894-6490-60FB-C16B849F0EF2}"/>
                      </a:ext>
                    </a:extLst>
                  </p:cNvPr>
                  <p:cNvSpPr/>
                  <p:nvPr/>
                </p:nvSpPr>
                <p:spPr>
                  <a:xfrm>
                    <a:off x="5825490" y="3773870"/>
                    <a:ext cx="411480" cy="386080"/>
                  </a:xfrm>
                  <a:prstGeom prst="ellipse">
                    <a:avLst/>
                  </a:prstGeom>
                  <a:solidFill>
                    <a:srgbClr val="FEFD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9CEF5B1A-ED87-628D-B2F3-A95D86E65431}"/>
                      </a:ext>
                    </a:extLst>
                  </p:cNvPr>
                  <p:cNvSpPr/>
                  <p:nvPr/>
                </p:nvSpPr>
                <p:spPr>
                  <a:xfrm>
                    <a:off x="5200650" y="5353587"/>
                    <a:ext cx="411480" cy="3860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5109557E-832C-9DBF-86B7-96D1021A5869}"/>
                      </a:ext>
                    </a:extLst>
                  </p:cNvPr>
                  <p:cNvSpPr/>
                  <p:nvPr/>
                </p:nvSpPr>
                <p:spPr>
                  <a:xfrm>
                    <a:off x="4241783" y="6471920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A6A2ADC-8315-AC51-4EB3-3AF12A49E340}"/>
                    </a:ext>
                  </a:extLst>
                </p:cNvPr>
                <p:cNvSpPr txBox="1"/>
                <p:nvPr/>
              </p:nvSpPr>
              <p:spPr>
                <a:xfrm>
                  <a:off x="4817164" y="3029779"/>
                  <a:ext cx="873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Ethos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D6D7A5-5232-9E4C-9C10-A57E6C5FC27E}"/>
                    </a:ext>
                  </a:extLst>
                </p:cNvPr>
                <p:cNvSpPr txBox="1"/>
                <p:nvPr/>
              </p:nvSpPr>
              <p:spPr>
                <a:xfrm rot="1717646">
                  <a:off x="4273756" y="4439046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Problem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D3CF57-5B6A-6423-5B0A-4878BB623453}"/>
                    </a:ext>
                  </a:extLst>
                </p:cNvPr>
                <p:cNvSpPr txBox="1"/>
                <p:nvPr/>
              </p:nvSpPr>
              <p:spPr>
                <a:xfrm rot="2869494">
                  <a:off x="3351953" y="5692394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Why Us?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C91066-12B4-866A-8075-54D8BB817903}"/>
                  </a:ext>
                </a:extLst>
              </p:cNvPr>
              <p:cNvSpPr txBox="1"/>
              <p:nvPr/>
            </p:nvSpPr>
            <p:spPr>
              <a:xfrm rot="4371839">
                <a:off x="2092297" y="6274746"/>
                <a:ext cx="11496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Phased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Revenue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Model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D2406E-933D-1A45-E272-98EA15322C9F}"/>
                </a:ext>
              </a:extLst>
            </p:cNvPr>
            <p:cNvSpPr txBox="1"/>
            <p:nvPr/>
          </p:nvSpPr>
          <p:spPr>
            <a:xfrm rot="4929999">
              <a:off x="903812" y="6837030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Outlook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28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535F7-CB4E-0689-7680-EAD99805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BDFFDA4-84B5-A08F-EEF8-6AB3D10C9F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" b="1401"/>
          <a:stretch>
            <a:fillRect/>
          </a:stretch>
        </p:blipFill>
        <p:spPr>
          <a:xfrm>
            <a:off x="-68580" y="-59778"/>
            <a:ext cx="12260580" cy="6917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4AE42-5607-EE37-393D-32138E527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C50DB2-58D5-00AA-DBD7-94A747A8FEDA}"/>
              </a:ext>
            </a:extLst>
          </p:cNvPr>
          <p:cNvSpPr/>
          <p:nvPr/>
        </p:nvSpPr>
        <p:spPr>
          <a:xfrm>
            <a:off x="601449" y="1617138"/>
            <a:ext cx="3379807" cy="3194613"/>
          </a:xfrm>
          <a:prstGeom prst="ellipse">
            <a:avLst/>
          </a:prstGeom>
          <a:gradFill>
            <a:gsLst>
              <a:gs pos="0">
                <a:srgbClr val="FEFDFE"/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accent1">
                    <a:lumMod val="45000"/>
                    <a:lumOff val="5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>
              <a:rot lat="0" lon="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Thuast Demo" panose="02000800030000000004" pitchFamily="50" charset="0"/>
              </a:rPr>
              <a:t>HELIOS</a:t>
            </a:r>
            <a:endParaRPr lang="en-MY" sz="3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91A36E-F995-F63D-9794-7BBD0855FBC4}"/>
              </a:ext>
            </a:extLst>
          </p:cNvPr>
          <p:cNvGrpSpPr/>
          <p:nvPr/>
        </p:nvGrpSpPr>
        <p:grpSpPr>
          <a:xfrm>
            <a:off x="6718742" y="2025264"/>
            <a:ext cx="4764161" cy="1394789"/>
            <a:chOff x="7007995" y="1617138"/>
            <a:chExt cx="4764161" cy="13947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E98D5-4509-1FA9-BE26-9175F77CDEB6}"/>
                </a:ext>
              </a:extLst>
            </p:cNvPr>
            <p:cNvSpPr txBox="1"/>
            <p:nvPr/>
          </p:nvSpPr>
          <p:spPr>
            <a:xfrm>
              <a:off x="7007995" y="161713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Outlook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9AB6F9-2B91-41CD-72D7-874A7DE35687}"/>
                </a:ext>
              </a:extLst>
            </p:cNvPr>
            <p:cNvCxnSpPr>
              <a:cxnSpLocks/>
            </p:cNvCxnSpPr>
            <p:nvPr/>
          </p:nvCxnSpPr>
          <p:spPr>
            <a:xfrm>
              <a:off x="7114675" y="2121756"/>
              <a:ext cx="1706880" cy="0"/>
            </a:xfrm>
            <a:prstGeom prst="line">
              <a:avLst/>
            </a:prstGeom>
            <a:ln w="50800">
              <a:solidFill>
                <a:srgbClr val="FEFD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34C272-B7F6-0E29-EB01-DD74436EA34C}"/>
                </a:ext>
              </a:extLst>
            </p:cNvPr>
            <p:cNvSpPr txBox="1"/>
            <p:nvPr/>
          </p:nvSpPr>
          <p:spPr>
            <a:xfrm>
              <a:off x="7007995" y="2365596"/>
              <a:ext cx="4764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Presence of competition increases severity of collaboration.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0401E-E337-21CD-F3D6-F2F688449C3F}"/>
              </a:ext>
            </a:extLst>
          </p:cNvPr>
          <p:cNvGrpSpPr/>
          <p:nvPr/>
        </p:nvGrpSpPr>
        <p:grpSpPr>
          <a:xfrm rot="16618587">
            <a:off x="-3782655" y="-1697696"/>
            <a:ext cx="9840555" cy="9599417"/>
            <a:chOff x="-3782655" y="-1697696"/>
            <a:chExt cx="9840555" cy="95994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70CA97-9DA5-EE62-9748-EA8A5DF17049}"/>
                </a:ext>
              </a:extLst>
            </p:cNvPr>
            <p:cNvGrpSpPr/>
            <p:nvPr/>
          </p:nvGrpSpPr>
          <p:grpSpPr>
            <a:xfrm>
              <a:off x="-3782655" y="-1697696"/>
              <a:ext cx="9840555" cy="9599417"/>
              <a:chOff x="-3782655" y="-1697696"/>
              <a:chExt cx="9840555" cy="95994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88D0A9D-5D4C-3FC9-B426-30C682DE64F4}"/>
                  </a:ext>
                </a:extLst>
              </p:cNvPr>
              <p:cNvGrpSpPr/>
              <p:nvPr/>
            </p:nvGrpSpPr>
            <p:grpSpPr>
              <a:xfrm>
                <a:off x="-3782655" y="-1697696"/>
                <a:ext cx="9840555" cy="9599417"/>
                <a:chOff x="-3782655" y="-1697696"/>
                <a:chExt cx="9840555" cy="959941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3E0D4EC-5A14-CCD1-607E-8CA8028A814F}"/>
                    </a:ext>
                  </a:extLst>
                </p:cNvPr>
                <p:cNvGrpSpPr/>
                <p:nvPr/>
              </p:nvGrpSpPr>
              <p:grpSpPr>
                <a:xfrm rot="2138111">
                  <a:off x="-3782655" y="-1697696"/>
                  <a:ext cx="9840555" cy="9599417"/>
                  <a:chOff x="-3603585" y="-1697696"/>
                  <a:chExt cx="9840555" cy="9599417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82D3AE78-8213-BEDD-8FE3-1B39FABD66AC}"/>
                      </a:ext>
                    </a:extLst>
                  </p:cNvPr>
                  <p:cNvSpPr/>
                  <p:nvPr/>
                </p:nvSpPr>
                <p:spPr>
                  <a:xfrm>
                    <a:off x="-3603585" y="-1697696"/>
                    <a:ext cx="9699585" cy="9599417"/>
                  </a:xfrm>
                  <a:prstGeom prst="ellipse">
                    <a:avLst/>
                  </a:prstGeom>
                  <a:noFill/>
                  <a:ln>
                    <a:gradFill>
                      <a:gsLst>
                        <a:gs pos="0">
                          <a:srgbClr val="FEFDFE">
                            <a:alpha val="0"/>
                          </a:srgb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C6010BC5-E4C8-B8C6-CA24-6697266E79F2}"/>
                      </a:ext>
                    </a:extLst>
                  </p:cNvPr>
                  <p:cNvSpPr/>
                  <p:nvPr/>
                </p:nvSpPr>
                <p:spPr>
                  <a:xfrm>
                    <a:off x="5048250" y="213719"/>
                    <a:ext cx="411480" cy="386080"/>
                  </a:xfrm>
                  <a:prstGeom prst="ellipse">
                    <a:avLst/>
                  </a:prstGeom>
                  <a:solidFill>
                    <a:srgbClr val="FEFD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0A4641F-8458-558B-0269-F016B09C193D}"/>
                      </a:ext>
                    </a:extLst>
                  </p:cNvPr>
                  <p:cNvSpPr/>
                  <p:nvPr/>
                </p:nvSpPr>
                <p:spPr>
                  <a:xfrm>
                    <a:off x="5787390" y="1886935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7337F22D-F564-7F32-6CDA-55B4FE70CB4F}"/>
                      </a:ext>
                    </a:extLst>
                  </p:cNvPr>
                  <p:cNvSpPr/>
                  <p:nvPr/>
                </p:nvSpPr>
                <p:spPr>
                  <a:xfrm>
                    <a:off x="5825490" y="3773870"/>
                    <a:ext cx="411480" cy="386080"/>
                  </a:xfrm>
                  <a:prstGeom prst="ellipse">
                    <a:avLst/>
                  </a:prstGeom>
                  <a:solidFill>
                    <a:srgbClr val="FEFD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C513D10-BDD2-6494-847D-866FBD205B57}"/>
                      </a:ext>
                    </a:extLst>
                  </p:cNvPr>
                  <p:cNvSpPr/>
                  <p:nvPr/>
                </p:nvSpPr>
                <p:spPr>
                  <a:xfrm>
                    <a:off x="5200650" y="5353587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1D266381-F310-1E10-1284-18CAC9489329}"/>
                      </a:ext>
                    </a:extLst>
                  </p:cNvPr>
                  <p:cNvSpPr/>
                  <p:nvPr/>
                </p:nvSpPr>
                <p:spPr>
                  <a:xfrm>
                    <a:off x="4241783" y="6471920"/>
                    <a:ext cx="411480" cy="3860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703A890-3DA0-C862-7767-93CE3CA05B1D}"/>
                    </a:ext>
                  </a:extLst>
                </p:cNvPr>
                <p:cNvSpPr txBox="1"/>
                <p:nvPr/>
              </p:nvSpPr>
              <p:spPr>
                <a:xfrm>
                  <a:off x="4817164" y="3029779"/>
                  <a:ext cx="873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Ethos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6278F4-5832-B5B6-5D9A-D9F337D84354}"/>
                    </a:ext>
                  </a:extLst>
                </p:cNvPr>
                <p:cNvSpPr txBox="1"/>
                <p:nvPr/>
              </p:nvSpPr>
              <p:spPr>
                <a:xfrm rot="1717646">
                  <a:off x="4273756" y="4439046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Problem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C92EA84-7E96-4E78-758A-53A8A8AD5ACF}"/>
                    </a:ext>
                  </a:extLst>
                </p:cNvPr>
                <p:cNvSpPr txBox="1"/>
                <p:nvPr/>
              </p:nvSpPr>
              <p:spPr>
                <a:xfrm rot="2869494">
                  <a:off x="3351953" y="5692394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Why Us?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8791D5-C93A-305E-F6BD-2EF24CF0C261}"/>
                  </a:ext>
                </a:extLst>
              </p:cNvPr>
              <p:cNvSpPr txBox="1"/>
              <p:nvPr/>
            </p:nvSpPr>
            <p:spPr>
              <a:xfrm rot="4371839">
                <a:off x="2092297" y="6274746"/>
                <a:ext cx="11496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Phased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Revenue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Model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9F96E-9B96-50AA-8B8B-60C654AC0AAF}"/>
                </a:ext>
              </a:extLst>
            </p:cNvPr>
            <p:cNvSpPr txBox="1"/>
            <p:nvPr/>
          </p:nvSpPr>
          <p:spPr>
            <a:xfrm rot="4929999">
              <a:off x="903812" y="6837030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Outlook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14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11568B-2198-8040-E2A1-5C727D86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CF95456-5BF3-0D64-D091-2086A78FF945}"/>
              </a:ext>
            </a:extLst>
          </p:cNvPr>
          <p:cNvGrpSpPr/>
          <p:nvPr/>
        </p:nvGrpSpPr>
        <p:grpSpPr>
          <a:xfrm rot="10074490">
            <a:off x="-3782655" y="-1697696"/>
            <a:ext cx="9840555" cy="9599417"/>
            <a:chOff x="-3782655" y="-1697696"/>
            <a:chExt cx="9840555" cy="95994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E8DF802-1544-C6D2-4EC4-E9E372AFA35D}"/>
                </a:ext>
              </a:extLst>
            </p:cNvPr>
            <p:cNvGrpSpPr/>
            <p:nvPr/>
          </p:nvGrpSpPr>
          <p:grpSpPr>
            <a:xfrm>
              <a:off x="-3782655" y="-1697696"/>
              <a:ext cx="9840555" cy="9599417"/>
              <a:chOff x="-3782655" y="-1697696"/>
              <a:chExt cx="9840555" cy="959941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9A59EE-4D27-B490-428C-2CCF481F4F02}"/>
                  </a:ext>
                </a:extLst>
              </p:cNvPr>
              <p:cNvGrpSpPr/>
              <p:nvPr/>
            </p:nvGrpSpPr>
            <p:grpSpPr>
              <a:xfrm>
                <a:off x="-3782655" y="-1697696"/>
                <a:ext cx="9840555" cy="9599417"/>
                <a:chOff x="-3782655" y="-1697696"/>
                <a:chExt cx="9840555" cy="959941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D8A142A-6647-94A7-F5CD-DC83D50BC429}"/>
                    </a:ext>
                  </a:extLst>
                </p:cNvPr>
                <p:cNvGrpSpPr/>
                <p:nvPr/>
              </p:nvGrpSpPr>
              <p:grpSpPr>
                <a:xfrm rot="2138111">
                  <a:off x="-3782655" y="-1697696"/>
                  <a:ext cx="9840555" cy="9599417"/>
                  <a:chOff x="-3603585" y="-1697696"/>
                  <a:chExt cx="9840555" cy="9599417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177140C-C3DB-882C-AF2E-8C9C5611EF95}"/>
                      </a:ext>
                    </a:extLst>
                  </p:cNvPr>
                  <p:cNvSpPr/>
                  <p:nvPr/>
                </p:nvSpPr>
                <p:spPr>
                  <a:xfrm>
                    <a:off x="-3603585" y="-1697696"/>
                    <a:ext cx="9699585" cy="9599417"/>
                  </a:xfrm>
                  <a:prstGeom prst="ellipse">
                    <a:avLst/>
                  </a:prstGeom>
                  <a:noFill/>
                  <a:ln>
                    <a:gradFill>
                      <a:gsLst>
                        <a:gs pos="0">
                          <a:srgbClr val="FEFDFE">
                            <a:alpha val="0"/>
                          </a:srgb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364161BA-7B7D-10AE-567A-CEDD7F59C594}"/>
                      </a:ext>
                    </a:extLst>
                  </p:cNvPr>
                  <p:cNvSpPr/>
                  <p:nvPr/>
                </p:nvSpPr>
                <p:spPr>
                  <a:xfrm>
                    <a:off x="5048250" y="213719"/>
                    <a:ext cx="411480" cy="386080"/>
                  </a:xfrm>
                  <a:prstGeom prst="ellipse">
                    <a:avLst/>
                  </a:prstGeom>
                  <a:solidFill>
                    <a:srgbClr val="FEFD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4F5E69FD-5675-AD0A-8E99-78EC55ACBF57}"/>
                      </a:ext>
                    </a:extLst>
                  </p:cNvPr>
                  <p:cNvSpPr/>
                  <p:nvPr/>
                </p:nvSpPr>
                <p:spPr>
                  <a:xfrm>
                    <a:off x="5787390" y="1886935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 dirty="0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17FCC1BD-9FB9-E918-B118-5A90346B7C93}"/>
                      </a:ext>
                    </a:extLst>
                  </p:cNvPr>
                  <p:cNvSpPr/>
                  <p:nvPr/>
                </p:nvSpPr>
                <p:spPr>
                  <a:xfrm>
                    <a:off x="5825490" y="3773870"/>
                    <a:ext cx="411480" cy="386080"/>
                  </a:xfrm>
                  <a:prstGeom prst="ellipse">
                    <a:avLst/>
                  </a:prstGeom>
                  <a:solidFill>
                    <a:srgbClr val="FEFD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13E906D9-3811-3FC7-26A7-5073272EFE76}"/>
                      </a:ext>
                    </a:extLst>
                  </p:cNvPr>
                  <p:cNvSpPr/>
                  <p:nvPr/>
                </p:nvSpPr>
                <p:spPr>
                  <a:xfrm>
                    <a:off x="5200650" y="5353587"/>
                    <a:ext cx="411480" cy="3860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27D49E0-B34B-788A-B271-ADA0975AC4D8}"/>
                      </a:ext>
                    </a:extLst>
                  </p:cNvPr>
                  <p:cNvSpPr/>
                  <p:nvPr/>
                </p:nvSpPr>
                <p:spPr>
                  <a:xfrm>
                    <a:off x="4241783" y="6471920"/>
                    <a:ext cx="411480" cy="3860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A4850DD-9803-2A64-509E-3C0188D3584F}"/>
                    </a:ext>
                  </a:extLst>
                </p:cNvPr>
                <p:cNvSpPr txBox="1"/>
                <p:nvPr/>
              </p:nvSpPr>
              <p:spPr>
                <a:xfrm>
                  <a:off x="4817164" y="3029779"/>
                  <a:ext cx="873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Ethos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6E11F1-FD6E-A1A6-6EDE-CD4D0AC541DA}"/>
                    </a:ext>
                  </a:extLst>
                </p:cNvPr>
                <p:cNvSpPr txBox="1"/>
                <p:nvPr/>
              </p:nvSpPr>
              <p:spPr>
                <a:xfrm rot="1717646">
                  <a:off x="4273756" y="4439046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Problem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506EAB-A69A-878A-03AE-A0D423A5655F}"/>
                    </a:ext>
                  </a:extLst>
                </p:cNvPr>
                <p:cNvSpPr txBox="1"/>
                <p:nvPr/>
              </p:nvSpPr>
              <p:spPr>
                <a:xfrm rot="2869494">
                  <a:off x="3351953" y="5692394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b="1" dirty="0">
                      <a:solidFill>
                        <a:schemeClr val="bg1"/>
                      </a:solidFill>
                      <a:latin typeface="Noto Sans Mono" panose="020B0509040504020204" pitchFamily="50" charset="0"/>
                      <a:ea typeface="Noto Sans Mono" panose="020B0509040504020204" pitchFamily="50" charset="0"/>
                      <a:cs typeface="Noto Sans Mono" panose="020B0509040504020204" pitchFamily="50" charset="0"/>
                    </a:rPr>
                    <a:t>Why Us?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7FC8A4-58E6-C8D2-A3C6-C79C43FAE4ED}"/>
                  </a:ext>
                </a:extLst>
              </p:cNvPr>
              <p:cNvSpPr txBox="1"/>
              <p:nvPr/>
            </p:nvSpPr>
            <p:spPr>
              <a:xfrm rot="4371839">
                <a:off x="2092297" y="6274746"/>
                <a:ext cx="11496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Phased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Revenue</a:t>
                </a:r>
              </a:p>
              <a:p>
                <a:pPr algn="r"/>
                <a:r>
                  <a:rPr lang="en-MY" b="1" dirty="0">
                    <a:solidFill>
                      <a:schemeClr val="bg1"/>
                    </a:solidFill>
                    <a:latin typeface="Noto Sans Mono" panose="020B0509040504020204" pitchFamily="50" charset="0"/>
                    <a:ea typeface="Noto Sans Mono" panose="020B0509040504020204" pitchFamily="50" charset="0"/>
                    <a:cs typeface="Noto Sans Mono" panose="020B0509040504020204" pitchFamily="50" charset="0"/>
                  </a:rPr>
                  <a:t>Model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5D7A7A-1B29-2698-1A21-AEF9D1EF60AC}"/>
                </a:ext>
              </a:extLst>
            </p:cNvPr>
            <p:cNvSpPr txBox="1"/>
            <p:nvPr/>
          </p:nvSpPr>
          <p:spPr>
            <a:xfrm rot="4929999">
              <a:off x="903812" y="6837030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chemeClr val="bg1"/>
                  </a:solidFill>
                  <a:latin typeface="Noto Sans Mono" panose="020B0509040504020204" pitchFamily="50" charset="0"/>
                  <a:ea typeface="Noto Sans Mono" panose="020B0509040504020204" pitchFamily="50" charset="0"/>
                  <a:cs typeface="Noto Sans Mono" panose="020B0509040504020204" pitchFamily="50" charset="0"/>
                </a:rPr>
                <a:t>Outlook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EA4F0A-4BD4-0901-37EF-EEEF2687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" b="1401"/>
          <a:stretch>
            <a:fillRect/>
          </a:stretch>
        </p:blipFill>
        <p:spPr>
          <a:xfrm>
            <a:off x="-68580" y="-59778"/>
            <a:ext cx="12260580" cy="6917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35833E-55E4-01A1-08CD-9F1E757CC4F4}"/>
              </a:ext>
            </a:extLst>
          </p:cNvPr>
          <p:cNvSpPr/>
          <p:nvPr/>
        </p:nvSpPr>
        <p:spPr>
          <a:xfrm>
            <a:off x="0" y="1983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rgbClr val="FEFD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950873-A51E-7E36-3685-7D29E988FCE0}"/>
              </a:ext>
            </a:extLst>
          </p:cNvPr>
          <p:cNvSpPr/>
          <p:nvPr/>
        </p:nvSpPr>
        <p:spPr>
          <a:xfrm>
            <a:off x="601449" y="1617138"/>
            <a:ext cx="3379807" cy="3194613"/>
          </a:xfrm>
          <a:prstGeom prst="ellipse">
            <a:avLst/>
          </a:prstGeom>
          <a:gradFill>
            <a:gsLst>
              <a:gs pos="0">
                <a:srgbClr val="FEFDFE"/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accent1">
                    <a:lumMod val="45000"/>
                    <a:lumOff val="5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>
              <a:rot lat="0" lon="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schemeClr val="tx1"/>
                </a:solidFill>
                <a:latin typeface="Thuast Demo" panose="02000800030000000004" pitchFamily="50" charset="0"/>
              </a:rPr>
              <a:t>HELIOS</a:t>
            </a:r>
            <a:endParaRPr lang="en-MY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175C33-4B14-5317-FFFE-0CCA7C83D6CD}"/>
              </a:ext>
            </a:extLst>
          </p:cNvPr>
          <p:cNvSpPr/>
          <p:nvPr/>
        </p:nvSpPr>
        <p:spPr>
          <a:xfrm>
            <a:off x="1" y="3685318"/>
            <a:ext cx="12192000" cy="3172682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E9815F-4489-B0B6-CF88-D11B5C021887}"/>
              </a:ext>
            </a:extLst>
          </p:cNvPr>
          <p:cNvSpPr/>
          <p:nvPr/>
        </p:nvSpPr>
        <p:spPr>
          <a:xfrm>
            <a:off x="0" y="19832"/>
            <a:ext cx="12192000" cy="2684076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0E135-D035-C01D-E375-2749E4445CE6}"/>
              </a:ext>
            </a:extLst>
          </p:cNvPr>
          <p:cNvSpPr/>
          <p:nvPr/>
        </p:nvSpPr>
        <p:spPr>
          <a:xfrm>
            <a:off x="12192000" y="2703907"/>
            <a:ext cx="12260580" cy="981411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  <a:latin typeface="Thuast Demo" panose="02000800030000000004" pitchFamily="50" charset="0"/>
              </a:rPr>
              <a:t>HELIOS</a:t>
            </a:r>
          </a:p>
        </p:txBody>
      </p:sp>
    </p:spTree>
    <p:extLst>
      <p:ext uri="{BB962C8B-B14F-4D97-AF65-F5344CB8AC3E}">
        <p14:creationId xmlns:p14="http://schemas.microsoft.com/office/powerpoint/2010/main" val="405774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35117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65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-1.00273 -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CE0FE61-458C-0647-56BD-A339C0898224}"/>
              </a:ext>
            </a:extLst>
          </p:cNvPr>
          <p:cNvGrpSpPr/>
          <p:nvPr/>
        </p:nvGrpSpPr>
        <p:grpSpPr>
          <a:xfrm>
            <a:off x="3164005" y="-507789"/>
            <a:ext cx="10914922" cy="5490255"/>
            <a:chOff x="3164005" y="-507789"/>
            <a:chExt cx="10914922" cy="549025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9E83E50-35B0-0500-273E-0A9FB5BE6E6B}"/>
                </a:ext>
              </a:extLst>
            </p:cNvPr>
            <p:cNvSpPr/>
            <p:nvPr/>
          </p:nvSpPr>
          <p:spPr>
            <a:xfrm>
              <a:off x="3164005" y="-507789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3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6CBB7C2-3BAA-699B-D96D-C4113E28CE66}"/>
                </a:ext>
              </a:extLst>
            </p:cNvPr>
            <p:cNvSpPr/>
            <p:nvPr/>
          </p:nvSpPr>
          <p:spPr>
            <a:xfrm>
              <a:off x="5193433" y="447570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27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86C39F-7406-11B3-57B8-92E29CDDAA64}"/>
                </a:ext>
              </a:extLst>
            </p:cNvPr>
            <p:cNvSpPr/>
            <p:nvPr/>
          </p:nvSpPr>
          <p:spPr>
            <a:xfrm>
              <a:off x="7222861" y="1424477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27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8541649-3A63-3EF7-22CE-590E7DCDF133}"/>
                </a:ext>
              </a:extLst>
            </p:cNvPr>
            <p:cNvSpPr/>
            <p:nvPr/>
          </p:nvSpPr>
          <p:spPr>
            <a:xfrm>
              <a:off x="9252289" y="2444082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27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96AD26C-B78A-0190-8006-6A466BB8A0BB}"/>
                </a:ext>
              </a:extLst>
            </p:cNvPr>
            <p:cNvSpPr/>
            <p:nvPr/>
          </p:nvSpPr>
          <p:spPr>
            <a:xfrm>
              <a:off x="11358877" y="3524057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27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B8556F-65E0-08C9-898E-62EE952E9FC8}"/>
              </a:ext>
            </a:extLst>
          </p:cNvPr>
          <p:cNvGrpSpPr/>
          <p:nvPr/>
        </p:nvGrpSpPr>
        <p:grpSpPr>
          <a:xfrm>
            <a:off x="2249089" y="-2910839"/>
            <a:ext cx="10923221" cy="5516203"/>
            <a:chOff x="2267163" y="-2758439"/>
            <a:chExt cx="10923221" cy="55162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E811FBB-7B5E-142F-9B7E-B9D7473992D9}"/>
                </a:ext>
              </a:extLst>
            </p:cNvPr>
            <p:cNvSpPr/>
            <p:nvPr/>
          </p:nvSpPr>
          <p:spPr>
            <a:xfrm>
              <a:off x="2267163" y="-2758439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27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A890A1-3BA5-AF05-EA0A-5B712D8A73E7}"/>
                </a:ext>
              </a:extLst>
            </p:cNvPr>
            <p:cNvSpPr/>
            <p:nvPr/>
          </p:nvSpPr>
          <p:spPr>
            <a:xfrm>
              <a:off x="4276988" y="-1759722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27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DB421B1-2493-AEDB-14F9-6AB24E0965E8}"/>
                </a:ext>
              </a:extLst>
            </p:cNvPr>
            <p:cNvSpPr/>
            <p:nvPr/>
          </p:nvSpPr>
          <p:spPr>
            <a:xfrm>
              <a:off x="6308658" y="-739855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27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4B3B0EF-7484-39D8-2769-D53FD379C845}"/>
                </a:ext>
              </a:extLst>
            </p:cNvPr>
            <p:cNvSpPr/>
            <p:nvPr/>
          </p:nvSpPr>
          <p:spPr>
            <a:xfrm>
              <a:off x="8359305" y="279750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27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CAA6328-6C66-A883-4991-DC71B4851F6D}"/>
                </a:ext>
              </a:extLst>
            </p:cNvPr>
            <p:cNvSpPr/>
            <p:nvPr/>
          </p:nvSpPr>
          <p:spPr>
            <a:xfrm>
              <a:off x="10470334" y="1299355"/>
              <a:ext cx="2720050" cy="1458409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0" dist="635000" dir="2700000" sx="105000" sy="105000" algn="tl" rotWithShape="0">
                <a:prstClr val="black">
                  <a:alpha val="40000"/>
                </a:prstClr>
              </a:outerShdw>
              <a:reflection blurRad="127000" stA="52000" endA="300" endPos="90000" dir="5400000" sy="-100000" algn="bl" rotWithShape="0"/>
            </a:effectLst>
            <a:scene3d>
              <a:camera prst="orthographicFront">
                <a:rot lat="19800000" lon="3240000" rev="1800000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767B9C-A008-3922-FCDF-1E5F2984E66D}"/>
              </a:ext>
            </a:extLst>
          </p:cNvPr>
          <p:cNvSpPr txBox="1"/>
          <p:nvPr/>
        </p:nvSpPr>
        <p:spPr>
          <a:xfrm>
            <a:off x="387301" y="4087157"/>
            <a:ext cx="2670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 cap="small" dirty="0">
                <a:latin typeface="Thuast Demo" panose="020008000300000000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HELIOS</a:t>
            </a:r>
            <a:endParaRPr lang="en-MY" sz="4400" b="1" cap="small" dirty="0">
              <a:latin typeface="Thuast Demo" panose="020008000300000000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37EEE9-305D-EE95-A4B3-0966E0DFB0AD}"/>
              </a:ext>
            </a:extLst>
          </p:cNvPr>
          <p:cNvCxnSpPr>
            <a:cxnSpLocks/>
          </p:cNvCxnSpPr>
          <p:nvPr/>
        </p:nvCxnSpPr>
        <p:spPr>
          <a:xfrm>
            <a:off x="387301" y="4872610"/>
            <a:ext cx="215777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01DA36-9D4C-CD16-55B9-97ACE585EB57}"/>
              </a:ext>
            </a:extLst>
          </p:cNvPr>
          <p:cNvSpPr txBox="1"/>
          <p:nvPr/>
        </p:nvSpPr>
        <p:spPr>
          <a:xfrm>
            <a:off x="387301" y="498246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architectural vision</a:t>
            </a:r>
          </a:p>
        </p:txBody>
      </p:sp>
    </p:spTree>
    <p:extLst>
      <p:ext uri="{BB962C8B-B14F-4D97-AF65-F5344CB8AC3E}">
        <p14:creationId xmlns:p14="http://schemas.microsoft.com/office/powerpoint/2010/main" val="131365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0.50261 0.44259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0" y="2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50716 -0.42847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65" y="-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2D03F-30CC-14B4-E98C-7DB7FB3D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1AFA981-AD2F-FB0E-3BE0-F4154CF9D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8600" y="3550190"/>
            <a:ext cx="117348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F6A59F2-AE5D-3795-5F27-40D629FD67C6}"/>
              </a:ext>
            </a:extLst>
          </p:cNvPr>
          <p:cNvSpPr txBox="1"/>
          <p:nvPr/>
        </p:nvSpPr>
        <p:spPr>
          <a:xfrm>
            <a:off x="104172" y="115747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i="1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artistic direction</a:t>
            </a:r>
          </a:p>
        </p:txBody>
      </p:sp>
      <p:sp>
        <p:nvSpPr>
          <p:cNvPr id="5" name="Text Placeholder 51">
            <a:extLst>
              <a:ext uri="{FF2B5EF4-FFF2-40B4-BE49-F238E27FC236}">
                <a16:creationId xmlns:a16="http://schemas.microsoft.com/office/drawing/2014/main" id="{192C2559-A3BB-FFEA-166E-4396B960B0C3}"/>
              </a:ext>
            </a:extLst>
          </p:cNvPr>
          <p:cNvSpPr txBox="1">
            <a:spLocks/>
          </p:cNvSpPr>
          <p:nvPr/>
        </p:nvSpPr>
        <p:spPr>
          <a:xfrm>
            <a:off x="478164" y="3699236"/>
            <a:ext cx="2299102" cy="693081"/>
          </a:xfrm>
          <a:prstGeom prst="rect">
            <a:avLst/>
          </a:prstGeom>
        </p:spPr>
        <p:txBody>
          <a:bodyPr lIns="0" r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final pre-render</a:t>
            </a:r>
          </a:p>
        </p:txBody>
      </p:sp>
      <p:sp>
        <p:nvSpPr>
          <p:cNvPr id="6" name="Text Placeholder 1024">
            <a:extLst>
              <a:ext uri="{FF2B5EF4-FFF2-40B4-BE49-F238E27FC236}">
                <a16:creationId xmlns:a16="http://schemas.microsoft.com/office/drawing/2014/main" id="{B3F6ED80-EA27-C25E-FDD8-139F14B5FDDC}"/>
              </a:ext>
            </a:extLst>
          </p:cNvPr>
          <p:cNvSpPr txBox="1">
            <a:spLocks/>
          </p:cNvSpPr>
          <p:nvPr/>
        </p:nvSpPr>
        <p:spPr>
          <a:xfrm>
            <a:off x="478164" y="4630110"/>
            <a:ext cx="2299102" cy="4191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final look (low-poly) of the complete HELIOS </a:t>
            </a:r>
            <a:r>
              <a:rPr lang="en-US" sz="1000" dirty="0" err="1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spacestation</a:t>
            </a:r>
            <a:endParaRPr lang="en-US" sz="100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  <a:p>
            <a:endParaRPr lang="en-US" sz="1000" dirty="0">
              <a:latin typeface="Noto Sans Mono" panose="020B0509040504020204" pitchFamily="50" charset="0"/>
              <a:ea typeface="Noto Sans Mono" panose="020B0509040504020204" pitchFamily="50" charset="0"/>
              <a:cs typeface="Noto Sans Mono" panose="020B0509040504020204" pitchFamily="50" charset="0"/>
            </a:endParaRP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617482EA-6FAF-273F-ECC8-03CFC1CBB5F8}"/>
              </a:ext>
            </a:extLst>
          </p:cNvPr>
          <p:cNvSpPr txBox="1">
            <a:spLocks/>
          </p:cNvSpPr>
          <p:nvPr/>
        </p:nvSpPr>
        <p:spPr>
          <a:xfrm>
            <a:off x="4845382" y="2614729"/>
            <a:ext cx="2299102" cy="693081"/>
          </a:xfrm>
          <a:prstGeom prst="rect">
            <a:avLst/>
          </a:prstGeom>
        </p:spPr>
        <p:txBody>
          <a:bodyPr lIns="0" r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final renders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9371E-E122-1D8B-30CD-7B77E467DFF2}"/>
              </a:ext>
            </a:extLst>
          </p:cNvPr>
          <p:cNvSpPr txBox="1"/>
          <p:nvPr/>
        </p:nvSpPr>
        <p:spPr>
          <a:xfrm>
            <a:off x="2924204" y="5415127"/>
            <a:ext cx="2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docking and space infrastructure</a:t>
            </a:r>
          </a:p>
        </p:txBody>
      </p:sp>
      <p:sp>
        <p:nvSpPr>
          <p:cNvPr id="10" name="Text Placeholder 51">
            <a:extLst>
              <a:ext uri="{FF2B5EF4-FFF2-40B4-BE49-F238E27FC236}">
                <a16:creationId xmlns:a16="http://schemas.microsoft.com/office/drawing/2014/main" id="{DA3B2FF1-15D3-299D-CF68-ED5A7D626900}"/>
              </a:ext>
            </a:extLst>
          </p:cNvPr>
          <p:cNvSpPr txBox="1">
            <a:spLocks/>
          </p:cNvSpPr>
          <p:nvPr/>
        </p:nvSpPr>
        <p:spPr>
          <a:xfrm>
            <a:off x="3016582" y="4853922"/>
            <a:ext cx="2212848" cy="693081"/>
          </a:xfrm>
          <a:prstGeom prst="rect">
            <a:avLst/>
          </a:prstGeom>
        </p:spPr>
        <p:txBody>
          <a:bodyPr lIns="0" r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phase 3/2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4D0C4F01-6F98-0D0A-2ADD-69947D0D6843}"/>
              </a:ext>
            </a:extLst>
          </p:cNvPr>
          <p:cNvSpPr txBox="1">
            <a:spLocks/>
          </p:cNvSpPr>
          <p:nvPr/>
        </p:nvSpPr>
        <p:spPr>
          <a:xfrm>
            <a:off x="5855185" y="5184170"/>
            <a:ext cx="2212848" cy="693081"/>
          </a:xfrm>
          <a:prstGeom prst="rect">
            <a:avLst/>
          </a:prstGeom>
        </p:spPr>
        <p:txBody>
          <a:bodyPr lIns="0" r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accent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phase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420D2-E667-7B75-BE03-C891D6C5EB38}"/>
              </a:ext>
            </a:extLst>
          </p:cNvPr>
          <p:cNvSpPr txBox="1"/>
          <p:nvPr/>
        </p:nvSpPr>
        <p:spPr>
          <a:xfrm>
            <a:off x="5762807" y="5677196"/>
            <a:ext cx="2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0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high-volume and mass scale production</a:t>
            </a:r>
          </a:p>
        </p:txBody>
      </p:sp>
      <p:sp>
        <p:nvSpPr>
          <p:cNvPr id="19" name="Text Placeholder 51">
            <a:extLst>
              <a:ext uri="{FF2B5EF4-FFF2-40B4-BE49-F238E27FC236}">
                <a16:creationId xmlns:a16="http://schemas.microsoft.com/office/drawing/2014/main" id="{2A8C1A07-DA93-195D-EF28-803977EF7670}"/>
              </a:ext>
            </a:extLst>
          </p:cNvPr>
          <p:cNvSpPr txBox="1">
            <a:spLocks/>
          </p:cNvSpPr>
          <p:nvPr/>
        </p:nvSpPr>
        <p:spPr>
          <a:xfrm>
            <a:off x="8364363" y="5268641"/>
            <a:ext cx="2212848" cy="693081"/>
          </a:xfrm>
          <a:prstGeom prst="rect">
            <a:avLst/>
          </a:prstGeom>
        </p:spPr>
        <p:txBody>
          <a:bodyPr lIns="0" r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phase 1/3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FE3059-7FC9-3CB2-2932-546BBBD942EE}"/>
              </a:ext>
            </a:extLst>
          </p:cNvPr>
          <p:cNvSpPr txBox="1"/>
          <p:nvPr/>
        </p:nvSpPr>
        <p:spPr>
          <a:xfrm>
            <a:off x="8255130" y="5815237"/>
            <a:ext cx="2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>
                <a:latin typeface="Noto Sans Mono" panose="020B0509040504020204" pitchFamily="50" charset="0"/>
                <a:ea typeface="Noto Sans Mono" panose="020B0509040504020204" pitchFamily="50" charset="0"/>
                <a:cs typeface="Noto Sans Mono" panose="020B0509040504020204" pitchFamily="50" charset="0"/>
              </a:rPr>
              <a:t>high-volume and mass scale production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A3437E-381A-923C-DF5C-4B24E7B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31" y="2046791"/>
            <a:ext cx="2579757" cy="1291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F44524-FD3F-6746-B49B-BCEF1661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30" y="1528053"/>
            <a:ext cx="3677163" cy="1981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0313D-8AD6-CE86-ADF2-FE8228E2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589" y="3642985"/>
            <a:ext cx="2162477" cy="1124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A70AB7-1C75-D073-7399-85C8D150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678" y="3620448"/>
            <a:ext cx="4896533" cy="1552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169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226</Words>
  <Application>Microsoft Office PowerPoint</Application>
  <PresentationFormat>Widescreen</PresentationFormat>
  <Paragraphs>90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Noto Sans Mono</vt:lpstr>
      <vt:lpstr>Thuast Demo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Ahmad Elhan Marzooq Ahmad Martadha</dc:creator>
  <cp:lastModifiedBy>Ahmad Elhan Marzooq Ahmad Martadha</cp:lastModifiedBy>
  <cp:revision>9</cp:revision>
  <dcterms:created xsi:type="dcterms:W3CDTF">2025-10-04T22:46:31Z</dcterms:created>
  <dcterms:modified xsi:type="dcterms:W3CDTF">2025-10-05T22:15:49Z</dcterms:modified>
</cp:coreProperties>
</file>